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72" r:id="rId2"/>
    <p:sldId id="273" r:id="rId3"/>
    <p:sldId id="274" r:id="rId4"/>
    <p:sldId id="280" r:id="rId5"/>
    <p:sldId id="275" r:id="rId6"/>
    <p:sldId id="276" r:id="rId7"/>
    <p:sldId id="277" r:id="rId8"/>
    <p:sldId id="281" r:id="rId9"/>
    <p:sldId id="282" r:id="rId10"/>
    <p:sldId id="283" r:id="rId11"/>
    <p:sldId id="284" r:id="rId12"/>
    <p:sldId id="288" r:id="rId13"/>
    <p:sldId id="285" r:id="rId14"/>
    <p:sldId id="286" r:id="rId15"/>
    <p:sldId id="287" r:id="rId16"/>
    <p:sldId id="289"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6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5" d="100"/>
          <a:sy n="55" d="100"/>
        </p:scale>
        <p:origin x="758"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4/3/2019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21A1D30-C0A0-4124-A783-34D9F15FA0FE}" type="datetime1">
              <a:rPr lang="en-US" smtClean="0"/>
              <a:t>4/3/2019</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4/3/2019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4/3/2019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4/3/2019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4/3/2019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4/3/2019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4/3/2019</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4/3/2019</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4/3/2019</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4/3/2019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4/3/2019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4/3/2019</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ksboa.org/pdf/article4.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ksboa@ks.gov"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ksboa.org/contactus.htm" TargetMode="External"/><Relationship Id="rId4" Type="http://schemas.openxmlformats.org/officeDocument/2006/relationships/hyperlink" Target="http://www.ksboa.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ksboa.org/pdf/article4.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ksboa.org/pdf/article4.pdf" TargetMode="External"/><Relationship Id="rId2" Type="http://schemas.openxmlformats.org/officeDocument/2006/relationships/hyperlink" Target="http://www.ksboa.org/statutes/1_310.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ksboa.org/statutes/1_311.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ksboa.org/pdf/article4.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1200" y="1371600"/>
            <a:ext cx="10555514" cy="1828800"/>
          </a:xfrm>
        </p:spPr>
        <p:txBody>
          <a:bodyPr>
            <a:normAutofit/>
          </a:bodyPr>
          <a:lstStyle/>
          <a:p>
            <a:r>
              <a:rPr lang="en-US" sz="4800" dirty="0"/>
              <a:t>PERMIT RENEWAL/CE AUDIT FAQS</a:t>
            </a:r>
          </a:p>
        </p:txBody>
      </p:sp>
      <p:sp>
        <p:nvSpPr>
          <p:cNvPr id="5" name="Subtitle 4"/>
          <p:cNvSpPr>
            <a:spLocks noGrp="1"/>
          </p:cNvSpPr>
          <p:nvPr>
            <p:ph type="subTitle" idx="1"/>
          </p:nvPr>
        </p:nvSpPr>
        <p:spPr/>
        <p:txBody>
          <a:bodyPr/>
          <a:lstStyle/>
          <a:p>
            <a:r>
              <a:rPr lang="en-US" dirty="0"/>
              <a:t>Kansas Board of Accountancy</a:t>
            </a:r>
          </a:p>
          <a:p>
            <a:endParaRPr lang="en-US"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7410" y="819150"/>
            <a:ext cx="6817179" cy="1589314"/>
          </a:xfrm>
        </p:spPr>
        <p:txBody>
          <a:bodyPr>
            <a:noAutofit/>
          </a:bodyPr>
          <a:lstStyle/>
          <a:p>
            <a:pPr algn="ctr"/>
            <a:r>
              <a:rPr lang="en-US" sz="3600" b="1" dirty="0"/>
              <a:t>What are the requirements for </a:t>
            </a:r>
            <a:br>
              <a:rPr lang="en-US" sz="3600" b="1" dirty="0"/>
            </a:br>
            <a:r>
              <a:rPr lang="en-US" sz="3600" b="1" dirty="0"/>
              <a:t>self-study and/or webinar  (group internet courses)?</a:t>
            </a:r>
            <a:r>
              <a:rPr lang="en-US" sz="3600" dirty="0"/>
              <a:t> </a:t>
            </a:r>
          </a:p>
        </p:txBody>
      </p:sp>
      <p:sp>
        <p:nvSpPr>
          <p:cNvPr id="2" name="Content Placeholder 1"/>
          <p:cNvSpPr>
            <a:spLocks noGrp="1"/>
          </p:cNvSpPr>
          <p:nvPr>
            <p:ph idx="1"/>
          </p:nvPr>
        </p:nvSpPr>
        <p:spPr>
          <a:xfrm>
            <a:off x="609599" y="2711087"/>
            <a:ext cx="10972800" cy="4389120"/>
          </a:xfrm>
        </p:spPr>
        <p:txBody>
          <a:bodyPr>
            <a:normAutofit/>
          </a:bodyPr>
          <a:lstStyle/>
          <a:p>
            <a:pPr marL="0" indent="0">
              <a:buNone/>
            </a:pPr>
            <a:r>
              <a:rPr lang="en-US" sz="3600" b="1" dirty="0"/>
              <a:t>These types of courses must meet one of the following three requirements: (1) sponsored through the AICPA; (2) sponsored through a state CPA Society; or (3) be approved by NASBA for the specific type of delivery method at issue.</a:t>
            </a:r>
          </a:p>
        </p:txBody>
      </p:sp>
    </p:spTree>
    <p:extLst>
      <p:ext uri="{BB962C8B-B14F-4D97-AF65-F5344CB8AC3E}">
        <p14:creationId xmlns:p14="http://schemas.microsoft.com/office/powerpoint/2010/main" val="42782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64" y="533399"/>
            <a:ext cx="11108872" cy="1589314"/>
          </a:xfrm>
        </p:spPr>
        <p:txBody>
          <a:bodyPr>
            <a:noAutofit/>
          </a:bodyPr>
          <a:lstStyle/>
          <a:p>
            <a:pPr algn="ctr"/>
            <a:r>
              <a:rPr lang="en-US" sz="3600" b="1" dirty="0"/>
              <a:t>Is there a limit on the number of self-study </a:t>
            </a:r>
            <a:br>
              <a:rPr lang="en-US" sz="3600" b="1" dirty="0"/>
            </a:br>
            <a:r>
              <a:rPr lang="en-US" sz="3600" b="1" dirty="0"/>
              <a:t>or webinar hours?</a:t>
            </a:r>
            <a:endParaRPr lang="en-US" sz="3600" dirty="0"/>
          </a:p>
        </p:txBody>
      </p:sp>
      <p:sp>
        <p:nvSpPr>
          <p:cNvPr id="2" name="Content Placeholder 1"/>
          <p:cNvSpPr>
            <a:spLocks noGrp="1"/>
          </p:cNvSpPr>
          <p:nvPr>
            <p:ph idx="1"/>
          </p:nvPr>
        </p:nvSpPr>
        <p:spPr>
          <a:xfrm>
            <a:off x="609600" y="2596787"/>
            <a:ext cx="10972800" cy="4389120"/>
          </a:xfrm>
        </p:spPr>
        <p:txBody>
          <a:bodyPr>
            <a:normAutofit/>
          </a:bodyPr>
          <a:lstStyle/>
          <a:p>
            <a:pPr marL="0" indent="0" algn="ctr">
              <a:buNone/>
            </a:pPr>
            <a:endParaRPr lang="en-US" sz="4000" b="1" dirty="0"/>
          </a:p>
          <a:p>
            <a:pPr marL="0" indent="0" algn="ctr">
              <a:buNone/>
            </a:pPr>
            <a:r>
              <a:rPr lang="en-US" sz="4000" b="1" dirty="0"/>
              <a:t>No.</a:t>
            </a:r>
          </a:p>
        </p:txBody>
      </p:sp>
    </p:spTree>
    <p:extLst>
      <p:ext uri="{BB962C8B-B14F-4D97-AF65-F5344CB8AC3E}">
        <p14:creationId xmlns:p14="http://schemas.microsoft.com/office/powerpoint/2010/main" val="4851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64" y="533399"/>
            <a:ext cx="11108872" cy="1589314"/>
          </a:xfrm>
        </p:spPr>
        <p:txBody>
          <a:bodyPr>
            <a:noAutofit/>
          </a:bodyPr>
          <a:lstStyle/>
          <a:p>
            <a:pPr algn="ctr"/>
            <a:r>
              <a:rPr lang="en-US" sz="3600" b="1" dirty="0"/>
              <a:t>What about instructor/preparation hours?  May they be claimed, and if so, how much?</a:t>
            </a:r>
            <a:r>
              <a:rPr lang="en-US" sz="3600" dirty="0"/>
              <a:t> </a:t>
            </a:r>
          </a:p>
        </p:txBody>
      </p:sp>
      <p:sp>
        <p:nvSpPr>
          <p:cNvPr id="2" name="Content Placeholder 1"/>
          <p:cNvSpPr>
            <a:spLocks noGrp="1"/>
          </p:cNvSpPr>
          <p:nvPr>
            <p:ph idx="1"/>
          </p:nvPr>
        </p:nvSpPr>
        <p:spPr>
          <a:xfrm>
            <a:off x="677636" y="2286544"/>
            <a:ext cx="10972800" cy="4389120"/>
          </a:xfrm>
        </p:spPr>
        <p:txBody>
          <a:bodyPr>
            <a:normAutofit/>
          </a:bodyPr>
          <a:lstStyle/>
          <a:p>
            <a:pPr marL="0" indent="0">
              <a:buNone/>
            </a:pPr>
            <a:endParaRPr lang="en-US" sz="3200" b="1" dirty="0"/>
          </a:p>
          <a:p>
            <a:pPr marL="0" indent="0">
              <a:buNone/>
            </a:pPr>
            <a:r>
              <a:rPr lang="en-US" sz="3200" b="1" dirty="0"/>
              <a:t>Hours devoted to actual preparation time by an instructor, discussion leader, or speaker for formal programs shall be computed at a maximum of up to twice the number of CE credits that a participant would be entitled to receive, in addition to the time for presentation, but only to the extent that such  hours   contribute to the professional competence of the applicant. </a:t>
            </a:r>
          </a:p>
        </p:txBody>
      </p:sp>
    </p:spTree>
    <p:extLst>
      <p:ext uri="{BB962C8B-B14F-4D97-AF65-F5344CB8AC3E}">
        <p14:creationId xmlns:p14="http://schemas.microsoft.com/office/powerpoint/2010/main" val="272884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64" y="533399"/>
            <a:ext cx="11108872" cy="1589314"/>
          </a:xfrm>
        </p:spPr>
        <p:txBody>
          <a:bodyPr>
            <a:noAutofit/>
          </a:bodyPr>
          <a:lstStyle/>
          <a:p>
            <a:pPr algn="ctr"/>
            <a:r>
              <a:rPr lang="en-US" sz="3600" b="1" dirty="0"/>
              <a:t>What about instructor/preparation hours?  May they be claimed, and if so, how much?</a:t>
            </a:r>
            <a:r>
              <a:rPr lang="en-US" sz="3600" dirty="0"/>
              <a:t> </a:t>
            </a:r>
          </a:p>
        </p:txBody>
      </p:sp>
      <p:sp>
        <p:nvSpPr>
          <p:cNvPr id="2" name="Content Placeholder 1"/>
          <p:cNvSpPr>
            <a:spLocks noGrp="1"/>
          </p:cNvSpPr>
          <p:nvPr>
            <p:ph idx="1"/>
          </p:nvPr>
        </p:nvSpPr>
        <p:spPr>
          <a:xfrm>
            <a:off x="677636" y="2833550"/>
            <a:ext cx="10972800" cy="4389120"/>
          </a:xfrm>
        </p:spPr>
        <p:txBody>
          <a:bodyPr>
            <a:normAutofit/>
          </a:bodyPr>
          <a:lstStyle/>
          <a:p>
            <a:pPr marL="0" indent="0">
              <a:buNone/>
            </a:pPr>
            <a:r>
              <a:rPr lang="en-US" sz="3200" b="1" dirty="0"/>
              <a:t>Repeated presentations of the same course shall not be counted unless it is demonstrated that the program content involved was substantially changed and the change required significant additional study or research.  Hours served as an instructor or discussion leader or speaker, to include preparation, are limited to 50% of the total number of hours of CE required for permit renewal.</a:t>
            </a:r>
          </a:p>
        </p:txBody>
      </p:sp>
    </p:spTree>
    <p:extLst>
      <p:ext uri="{BB962C8B-B14F-4D97-AF65-F5344CB8AC3E}">
        <p14:creationId xmlns:p14="http://schemas.microsoft.com/office/powerpoint/2010/main" val="420041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64" y="533399"/>
            <a:ext cx="11108872" cy="1589314"/>
          </a:xfrm>
        </p:spPr>
        <p:txBody>
          <a:bodyPr>
            <a:noAutofit/>
          </a:bodyPr>
          <a:lstStyle/>
          <a:p>
            <a:pPr algn="ctr"/>
            <a:r>
              <a:rPr lang="en-US" sz="3600" b="1" dirty="0"/>
              <a:t>What about personal development hours?</a:t>
            </a:r>
            <a:r>
              <a:rPr lang="en-US" sz="3600" dirty="0"/>
              <a:t>  </a:t>
            </a:r>
            <a:r>
              <a:rPr lang="en-US" sz="3600" b="1" dirty="0"/>
              <a:t>May they be claimed, and if so, how much?</a:t>
            </a:r>
            <a:r>
              <a:rPr lang="en-US" sz="3600" dirty="0"/>
              <a:t> </a:t>
            </a:r>
          </a:p>
        </p:txBody>
      </p:sp>
      <p:sp>
        <p:nvSpPr>
          <p:cNvPr id="2" name="Content Placeholder 1"/>
          <p:cNvSpPr>
            <a:spLocks noGrp="1"/>
          </p:cNvSpPr>
          <p:nvPr>
            <p:ph idx="1"/>
          </p:nvPr>
        </p:nvSpPr>
        <p:spPr>
          <a:xfrm>
            <a:off x="677636" y="2898865"/>
            <a:ext cx="10972800" cy="4389120"/>
          </a:xfrm>
        </p:spPr>
        <p:txBody>
          <a:bodyPr>
            <a:normAutofit/>
          </a:bodyPr>
          <a:lstStyle/>
          <a:p>
            <a:pPr marL="0" indent="0">
              <a:buNone/>
            </a:pPr>
            <a:r>
              <a:rPr lang="en-US" sz="2800" b="1" dirty="0"/>
              <a:t>Hours from programs in personal development shall not exceed 30% of the total number of CE hours required for permit renewal.  Personal development courses are defined as courses that deal with self-management and self-improvement both inside and outside of the business environment, shall be limited to courses on communication, leadership, character development, dealing effectively with others, interviewing, counseling, career planning, emotional growth and learning, and social interactions and relationships.</a:t>
            </a:r>
          </a:p>
        </p:txBody>
      </p:sp>
    </p:spTree>
    <p:extLst>
      <p:ext uri="{BB962C8B-B14F-4D97-AF65-F5344CB8AC3E}">
        <p14:creationId xmlns:p14="http://schemas.microsoft.com/office/powerpoint/2010/main" val="273614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64" y="207372"/>
            <a:ext cx="11108872" cy="1589314"/>
          </a:xfrm>
        </p:spPr>
        <p:txBody>
          <a:bodyPr>
            <a:noAutofit/>
          </a:bodyPr>
          <a:lstStyle/>
          <a:p>
            <a:pPr algn="ctr"/>
            <a:r>
              <a:rPr lang="en-US" sz="4400" b="1" dirty="0"/>
              <a:t>What if I am chosen for audit of my CE?</a:t>
            </a:r>
            <a:r>
              <a:rPr lang="en-US" sz="4400" dirty="0"/>
              <a:t> </a:t>
            </a:r>
          </a:p>
        </p:txBody>
      </p:sp>
      <p:sp>
        <p:nvSpPr>
          <p:cNvPr id="2" name="Content Placeholder 1"/>
          <p:cNvSpPr>
            <a:spLocks noGrp="1"/>
          </p:cNvSpPr>
          <p:nvPr>
            <p:ph idx="1"/>
          </p:nvPr>
        </p:nvSpPr>
        <p:spPr>
          <a:xfrm>
            <a:off x="609600" y="1649729"/>
            <a:ext cx="10972800" cy="4389120"/>
          </a:xfrm>
        </p:spPr>
        <p:txBody>
          <a:bodyPr>
            <a:noAutofit/>
          </a:bodyPr>
          <a:lstStyle/>
          <a:p>
            <a:pPr marL="0" indent="0" algn="ctr">
              <a:buNone/>
            </a:pPr>
            <a:endParaRPr lang="en-US" sz="3200" b="1" dirty="0"/>
          </a:p>
          <a:p>
            <a:pPr marL="0" indent="0">
              <a:buNone/>
            </a:pPr>
            <a:r>
              <a:rPr lang="en-US" sz="3200" b="1" dirty="0"/>
              <a:t>If chosen for audit of your CE, you will be notified, either at the time you renew online or after your paper renewal application has been processed.  You will have 30 days to provide the Board with proof of the CE hours claimed (</a:t>
            </a:r>
            <a:r>
              <a:rPr lang="en-US" sz="3200" b="1" dirty="0">
                <a:hlinkClick r:id="rId2"/>
              </a:rPr>
              <a:t>K.A.R. 74-4-9</a:t>
            </a:r>
            <a:r>
              <a:rPr lang="en-US" sz="3200" b="1" dirty="0"/>
              <a:t>).  You will be required to provide a completed CE Report Form (which is available in pdf and excel format on the Board’s webpage) as well as copies of certificates of attendance/completion for all CE hours claimed. </a:t>
            </a:r>
          </a:p>
        </p:txBody>
      </p:sp>
    </p:spTree>
    <p:extLst>
      <p:ext uri="{BB962C8B-B14F-4D97-AF65-F5344CB8AC3E}">
        <p14:creationId xmlns:p14="http://schemas.microsoft.com/office/powerpoint/2010/main" val="405644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64" y="533399"/>
            <a:ext cx="11108872" cy="1589314"/>
          </a:xfrm>
        </p:spPr>
        <p:txBody>
          <a:bodyPr>
            <a:noAutofit/>
          </a:bodyPr>
          <a:lstStyle/>
          <a:p>
            <a:pPr algn="ctr"/>
            <a:r>
              <a:rPr lang="en-US" sz="4400" b="1" dirty="0"/>
              <a:t>What if I am chosen for audit of my CE?</a:t>
            </a:r>
            <a:r>
              <a:rPr lang="en-US" sz="4400" dirty="0"/>
              <a:t> </a:t>
            </a:r>
          </a:p>
        </p:txBody>
      </p:sp>
      <p:sp>
        <p:nvSpPr>
          <p:cNvPr id="2" name="Content Placeholder 1"/>
          <p:cNvSpPr>
            <a:spLocks noGrp="1"/>
          </p:cNvSpPr>
          <p:nvPr>
            <p:ph idx="1"/>
          </p:nvPr>
        </p:nvSpPr>
        <p:spPr>
          <a:xfrm>
            <a:off x="541564" y="2327365"/>
            <a:ext cx="10972800" cy="4389120"/>
          </a:xfrm>
        </p:spPr>
        <p:txBody>
          <a:bodyPr>
            <a:normAutofit/>
          </a:bodyPr>
          <a:lstStyle/>
          <a:p>
            <a:pPr marL="0" indent="0">
              <a:buNone/>
            </a:pPr>
            <a:endParaRPr lang="en-US" sz="3200" b="1" dirty="0"/>
          </a:p>
          <a:p>
            <a:pPr marL="0" indent="0">
              <a:buNone/>
            </a:pPr>
            <a:r>
              <a:rPr lang="en-US" sz="3200" b="1" dirty="0"/>
              <a:t>If claiming hours taken at a college for semester credit, a copy of an official transcript is required.  For in-house courses claimed, a copy of the sign-in sheets reflecting the topic of the course, the presenter of the course, the length of time of the course, as well as an outline of the course is required, unless the firm issues an official certificate of attendance.</a:t>
            </a:r>
          </a:p>
        </p:txBody>
      </p:sp>
    </p:spTree>
    <p:extLst>
      <p:ext uri="{BB962C8B-B14F-4D97-AF65-F5344CB8AC3E}">
        <p14:creationId xmlns:p14="http://schemas.microsoft.com/office/powerpoint/2010/main" val="128928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4720" y="2149928"/>
            <a:ext cx="11108872" cy="1589314"/>
          </a:xfrm>
        </p:spPr>
        <p:txBody>
          <a:bodyPr>
            <a:noAutofit/>
          </a:bodyPr>
          <a:lstStyle/>
          <a:p>
            <a:pPr algn="ctr"/>
            <a:r>
              <a:rPr lang="en-US" b="1" dirty="0"/>
              <a:t>If you have any questions concerning your permit renewal, please contact the Board office.</a:t>
            </a:r>
            <a:br>
              <a:rPr lang="en-US" b="1" dirty="0"/>
            </a:br>
            <a:endParaRPr lang="en-US" b="1" dirty="0"/>
          </a:p>
        </p:txBody>
      </p:sp>
      <p:pic>
        <p:nvPicPr>
          <p:cNvPr id="7" name="Picture 6" descr="A close up of a sign&#10;&#10;Description automatically generated">
            <a:extLst>
              <a:ext uri="{FF2B5EF4-FFF2-40B4-BE49-F238E27FC236}">
                <a16:creationId xmlns:a16="http://schemas.microsoft.com/office/drawing/2014/main" id="{2AE51F79-6B63-4F74-B459-EF4CEDF814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2086" y="3245873"/>
            <a:ext cx="3396952" cy="3394299"/>
          </a:xfrm>
          <a:prstGeom prst="rect">
            <a:avLst/>
          </a:prstGeom>
        </p:spPr>
      </p:pic>
      <p:sp>
        <p:nvSpPr>
          <p:cNvPr id="2" name="TextBox 1">
            <a:extLst>
              <a:ext uri="{FF2B5EF4-FFF2-40B4-BE49-F238E27FC236}">
                <a16:creationId xmlns:a16="http://schemas.microsoft.com/office/drawing/2014/main" id="{0FE04802-D349-40CF-A888-88FB229AD2B4}"/>
              </a:ext>
            </a:extLst>
          </p:cNvPr>
          <p:cNvSpPr txBox="1"/>
          <p:nvPr/>
        </p:nvSpPr>
        <p:spPr>
          <a:xfrm>
            <a:off x="5718330" y="3845379"/>
            <a:ext cx="6155262" cy="1815882"/>
          </a:xfrm>
          <a:prstGeom prst="rect">
            <a:avLst/>
          </a:prstGeom>
          <a:noFill/>
          <a:ln>
            <a:solidFill>
              <a:schemeClr val="bg2"/>
            </a:solidFill>
          </a:ln>
        </p:spPr>
        <p:txBody>
          <a:bodyPr wrap="square" rtlCol="0">
            <a:spAutoFit/>
          </a:bodyPr>
          <a:lstStyle/>
          <a:p>
            <a:r>
              <a:rPr lang="en-US" sz="2800" b="1" dirty="0"/>
              <a:t>Phone:  785-296-2162</a:t>
            </a:r>
          </a:p>
          <a:p>
            <a:r>
              <a:rPr lang="en-US" sz="2800" b="1" dirty="0"/>
              <a:t>Email</a:t>
            </a:r>
            <a:r>
              <a:rPr lang="en-US" sz="2800" dirty="0"/>
              <a:t>:  </a:t>
            </a:r>
            <a:r>
              <a:rPr lang="en-US" sz="2800" u="sng" dirty="0">
                <a:hlinkClick r:id="rId3"/>
              </a:rPr>
              <a:t>ksboa@ks.gov</a:t>
            </a:r>
            <a:r>
              <a:rPr lang="en-US" sz="2800" dirty="0"/>
              <a:t>    </a:t>
            </a:r>
          </a:p>
          <a:p>
            <a:r>
              <a:rPr lang="en-US" sz="2800" b="1" dirty="0"/>
              <a:t>Web</a:t>
            </a:r>
            <a:r>
              <a:rPr lang="en-US" sz="2800" dirty="0"/>
              <a:t>:  </a:t>
            </a:r>
            <a:r>
              <a:rPr lang="en-US" sz="2800" u="sng" dirty="0">
                <a:hlinkClick r:id="rId4"/>
              </a:rPr>
              <a:t>www.ksboa.org</a:t>
            </a:r>
            <a:endParaRPr lang="en-US" sz="2800" u="sng" dirty="0"/>
          </a:p>
          <a:p>
            <a:r>
              <a:rPr lang="en-US" sz="2800" dirty="0">
                <a:hlinkClick r:id="rId5"/>
              </a:rPr>
              <a:t>http://www.ksboa.org/contactus.htm</a:t>
            </a:r>
            <a:endParaRPr lang="en-US" sz="2800" dirty="0"/>
          </a:p>
        </p:txBody>
      </p:sp>
    </p:spTree>
    <p:extLst>
      <p:ext uri="{BB962C8B-B14F-4D97-AF65-F5344CB8AC3E}">
        <p14:creationId xmlns:p14="http://schemas.microsoft.com/office/powerpoint/2010/main" val="16853473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 calcmode="lin" valueType="num">
                                      <p:cBhvr>
                                        <p:cTn id="12" dur="1000" fill="hold"/>
                                        <p:tgtEl>
                                          <p:spTgt spid="7"/>
                                        </p:tgtEl>
                                        <p:attrNameLst>
                                          <p:attrName>style.rotation</p:attrName>
                                        </p:attrNameLst>
                                      </p:cBhvr>
                                      <p:tavLst>
                                        <p:tav tm="0">
                                          <p:val>
                                            <p:fltVal val="90"/>
                                          </p:val>
                                        </p:tav>
                                        <p:tav tm="100000">
                                          <p:val>
                                            <p:fltVal val="0"/>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731BCA67-436D-4CF3-9255-981149291A95}"/>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3193617" y="943466"/>
            <a:ext cx="5804766" cy="5800233"/>
          </a:xfrm>
          <a:prstGeom prst="rect">
            <a:avLst/>
          </a:prstGeom>
        </p:spPr>
      </p:pic>
      <p:sp>
        <p:nvSpPr>
          <p:cNvPr id="3" name="Title 2"/>
          <p:cNvSpPr>
            <a:spLocks noGrp="1"/>
          </p:cNvSpPr>
          <p:nvPr>
            <p:ph type="title"/>
          </p:nvPr>
        </p:nvSpPr>
        <p:spPr>
          <a:xfrm>
            <a:off x="666750" y="4516810"/>
            <a:ext cx="10972800" cy="1143000"/>
          </a:xfrm>
        </p:spPr>
        <p:txBody>
          <a:bodyPr>
            <a:noAutofit/>
          </a:bodyPr>
          <a:lstStyle/>
          <a:p>
            <a:pPr algn="ctr"/>
            <a:r>
              <a:rPr lang="en-US" sz="3200" b="1" dirty="0"/>
              <a:t>Applications for permits slated for renewal will be mailed to the permit holder by the Board on or around the first of June. Applicants may renew by paper or online; however, there are certain restrictions for online renewals. Those restrictions are included in the permit renewal instructions that accompany the application form or reflected online. Below are some FAQ’s that cover the requirements for permit renewals:</a:t>
            </a: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464" y="1210274"/>
            <a:ext cx="10972800" cy="1143000"/>
          </a:xfrm>
        </p:spPr>
        <p:txBody>
          <a:bodyPr>
            <a:noAutofit/>
          </a:bodyPr>
          <a:lstStyle/>
          <a:p>
            <a:pPr algn="ctr"/>
            <a:r>
              <a:rPr lang="en-US" sz="4000" b="1" dirty="0"/>
              <a:t>What are the CE requirements to renew my permit?</a:t>
            </a:r>
            <a:r>
              <a:rPr lang="en-US" sz="4000" dirty="0"/>
              <a:t> </a:t>
            </a:r>
          </a:p>
        </p:txBody>
      </p:sp>
      <p:sp>
        <p:nvSpPr>
          <p:cNvPr id="2" name="Content Placeholder 1"/>
          <p:cNvSpPr>
            <a:spLocks noGrp="1"/>
          </p:cNvSpPr>
          <p:nvPr>
            <p:ph idx="1"/>
          </p:nvPr>
        </p:nvSpPr>
        <p:spPr>
          <a:xfrm>
            <a:off x="609600" y="2702923"/>
            <a:ext cx="10972800" cy="4389120"/>
          </a:xfrm>
        </p:spPr>
        <p:txBody>
          <a:bodyPr>
            <a:normAutofit/>
          </a:bodyPr>
          <a:lstStyle/>
          <a:p>
            <a:pPr marL="0" indent="0">
              <a:buNone/>
            </a:pPr>
            <a:r>
              <a:rPr lang="en-US" b="1" dirty="0"/>
              <a:t>For those who are renewing an initial or reinstated permit, the number of pro-rated hours of CE required for renewal are shown in the CE Data Box on the permit renewal form.  For all others, the requirement is 80 hours of CE to be obtained within the renewal period.  Regardless of the number of CE hours required for renewal, 2 of those hours must be in ethics that directly relate to the practice of certified public accountancy.  Ethics courses are defined in </a:t>
            </a:r>
            <a:r>
              <a:rPr lang="en-US" b="1" dirty="0">
                <a:hlinkClick r:id="rId2"/>
              </a:rPr>
              <a:t>K.A.R. 74-4-7(a)(2).  </a:t>
            </a:r>
            <a:r>
              <a:rPr lang="en-US" b="1" dirty="0"/>
              <a:t>A person may not claim in support of permit renewal, CE hours that have not yet been completed, or for which they do not possess certificates of attendance/completion when submitting their renewal application. </a:t>
            </a:r>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821" y="1046989"/>
            <a:ext cx="10972800" cy="1143000"/>
          </a:xfrm>
        </p:spPr>
        <p:txBody>
          <a:bodyPr>
            <a:noAutofit/>
          </a:bodyPr>
          <a:lstStyle/>
          <a:p>
            <a:pPr algn="ctr"/>
            <a:r>
              <a:rPr lang="en-US" sz="4000" b="1" dirty="0"/>
              <a:t>What are the CE requirements </a:t>
            </a:r>
            <a:br>
              <a:rPr lang="en-US" sz="4000" b="1" dirty="0"/>
            </a:br>
            <a:r>
              <a:rPr lang="en-US" sz="4000" b="1" dirty="0"/>
              <a:t>to renew my permit?</a:t>
            </a:r>
            <a:r>
              <a:rPr lang="en-US" sz="4000" dirty="0"/>
              <a:t> </a:t>
            </a:r>
          </a:p>
        </p:txBody>
      </p:sp>
      <p:sp>
        <p:nvSpPr>
          <p:cNvPr id="2" name="Content Placeholder 1"/>
          <p:cNvSpPr>
            <a:spLocks noGrp="1"/>
          </p:cNvSpPr>
          <p:nvPr>
            <p:ph idx="1"/>
          </p:nvPr>
        </p:nvSpPr>
        <p:spPr>
          <a:xfrm>
            <a:off x="1028700" y="2468880"/>
            <a:ext cx="10134600" cy="4389120"/>
          </a:xfrm>
        </p:spPr>
        <p:txBody>
          <a:bodyPr>
            <a:normAutofit/>
          </a:bodyPr>
          <a:lstStyle/>
          <a:p>
            <a:pPr marL="0" indent="0">
              <a:buNone/>
            </a:pPr>
            <a:r>
              <a:rPr lang="en-US" sz="2900" b="1" dirty="0"/>
              <a:t>Remember that all CPE hours claimed must be in accounting, auditing or related areas pursuant to </a:t>
            </a:r>
            <a:r>
              <a:rPr lang="en-US" sz="2900" b="1" dirty="0">
                <a:solidFill>
                  <a:schemeClr val="accent1"/>
                </a:solidFill>
                <a:hlinkClick r:id="rId2"/>
              </a:rPr>
              <a:t>K.S.A. 1-310</a:t>
            </a:r>
            <a:r>
              <a:rPr lang="en-US" sz="2900" b="1" dirty="0"/>
              <a:t>.  The Regulations provide that CE topics such as consulting services, specialized knowledge and applications, taxation, management of a practice, ethics or personal development (see slide #10 below) may qualify </a:t>
            </a:r>
            <a:r>
              <a:rPr lang="en-US" sz="2900" b="1"/>
              <a:t>for CE </a:t>
            </a:r>
            <a:r>
              <a:rPr lang="en-US" sz="2900" b="1" dirty="0"/>
              <a:t>provided that they otherwise comply with the Regulations, including without limited,</a:t>
            </a:r>
            <a:r>
              <a:rPr lang="en-US" sz="2900" dirty="0"/>
              <a:t> </a:t>
            </a:r>
            <a:r>
              <a:rPr lang="en-US" sz="2900" b="1" dirty="0">
                <a:solidFill>
                  <a:schemeClr val="accent1"/>
                </a:solidFill>
                <a:hlinkClick r:id="rId3">
                  <a:extLst>
                    <a:ext uri="{A12FA001-AC4F-418D-AE19-62706E023703}">
                      <ahyp:hlinkClr xmlns:ahyp="http://schemas.microsoft.com/office/drawing/2018/hyperlinkcolor" val="tx"/>
                    </a:ext>
                  </a:extLst>
                </a:hlinkClick>
              </a:rPr>
              <a:t>K.A.R. 74-4-7</a:t>
            </a:r>
            <a:r>
              <a:rPr lang="en-US" sz="2900" b="1" dirty="0"/>
              <a:t>, </a:t>
            </a:r>
            <a:r>
              <a:rPr lang="en-US" sz="2900" b="1" dirty="0">
                <a:solidFill>
                  <a:schemeClr val="accent1"/>
                </a:solidFill>
                <a:hlinkClick r:id="rId3">
                  <a:extLst>
                    <a:ext uri="{A12FA001-AC4F-418D-AE19-62706E023703}">
                      <ahyp:hlinkClr xmlns:ahyp="http://schemas.microsoft.com/office/drawing/2018/hyperlinkcolor" val="tx"/>
                    </a:ext>
                  </a:extLst>
                </a:hlinkClick>
              </a:rPr>
              <a:t>K.A.R. 74-4-8 </a:t>
            </a:r>
            <a:r>
              <a:rPr lang="en-US" sz="2900" b="1" dirty="0"/>
              <a:t>and </a:t>
            </a:r>
            <a:r>
              <a:rPr lang="en-US" sz="2900" b="1" dirty="0">
                <a:solidFill>
                  <a:schemeClr val="accent1"/>
                </a:solidFill>
                <a:hlinkClick r:id="rId3">
                  <a:extLst>
                    <a:ext uri="{A12FA001-AC4F-418D-AE19-62706E023703}">
                      <ahyp:hlinkClr xmlns:ahyp="http://schemas.microsoft.com/office/drawing/2018/hyperlinkcolor" val="tx"/>
                    </a:ext>
                  </a:extLst>
                </a:hlinkClick>
              </a:rPr>
              <a:t>K.A.R. 74-4-9</a:t>
            </a:r>
            <a:r>
              <a:rPr lang="en-US" sz="2900" b="1" dirty="0"/>
              <a:t>.</a:t>
            </a:r>
            <a:r>
              <a:rPr lang="en-US" sz="2900" b="1" u="sng" dirty="0"/>
              <a:t> </a:t>
            </a:r>
            <a:endParaRPr lang="en-US" sz="2900" b="1" dirty="0"/>
          </a:p>
        </p:txBody>
      </p:sp>
    </p:spTree>
    <p:extLst>
      <p:ext uri="{BB962C8B-B14F-4D97-AF65-F5344CB8AC3E}">
        <p14:creationId xmlns:p14="http://schemas.microsoft.com/office/powerpoint/2010/main" val="375962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173660"/>
            <a:ext cx="10972800" cy="1143000"/>
          </a:xfrm>
        </p:spPr>
        <p:txBody>
          <a:bodyPr>
            <a:noAutofit/>
          </a:bodyPr>
          <a:lstStyle/>
          <a:p>
            <a:pPr algn="ctr"/>
            <a:r>
              <a:rPr lang="en-US" sz="3600" b="1" dirty="0"/>
              <a:t>What happens if I do not obtain all of my required CE during the renewal period, or I haven’t taken an acceptable ethics course within the renewal period?</a:t>
            </a:r>
            <a:r>
              <a:rPr lang="en-US" sz="3600" dirty="0"/>
              <a:t> </a:t>
            </a:r>
          </a:p>
        </p:txBody>
      </p:sp>
      <p:sp>
        <p:nvSpPr>
          <p:cNvPr id="2" name="Content Placeholder 1"/>
          <p:cNvSpPr>
            <a:spLocks noGrp="1"/>
          </p:cNvSpPr>
          <p:nvPr>
            <p:ph idx="1"/>
          </p:nvPr>
        </p:nvSpPr>
        <p:spPr>
          <a:xfrm>
            <a:off x="756558" y="3667724"/>
            <a:ext cx="10972800" cy="4389120"/>
          </a:xfrm>
        </p:spPr>
        <p:txBody>
          <a:bodyPr>
            <a:normAutofit/>
          </a:bodyPr>
          <a:lstStyle/>
          <a:p>
            <a:pPr marL="0" indent="0">
              <a:buNone/>
            </a:pPr>
            <a:r>
              <a:rPr lang="en-US" sz="3200" b="1" dirty="0"/>
              <a:t>Failure to meet the CE requirements for renewal during the renewal period may result in disciplinary action pursuant to </a:t>
            </a:r>
            <a:r>
              <a:rPr lang="en-US" sz="3200" b="1" dirty="0">
                <a:hlinkClick r:id="rId2"/>
              </a:rPr>
              <a:t>K.S.A. 1-311 </a:t>
            </a:r>
            <a:r>
              <a:rPr lang="en-US" sz="3200" b="1" dirty="0"/>
              <a:t>and an automatic penalty of 8 additional hours of CE, which must be obtained before a person may renew their permit.</a:t>
            </a:r>
          </a:p>
          <a:p>
            <a:pPr marL="0" indent="0">
              <a:buNone/>
            </a:pPr>
            <a:endParaRPr lang="en-US" sz="3200" b="1" dirty="0"/>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400" b="1" dirty="0"/>
              <a:t>How do I report my CE hours?</a:t>
            </a:r>
            <a:r>
              <a:rPr lang="en-US" sz="4400" dirty="0"/>
              <a:t> </a:t>
            </a:r>
          </a:p>
        </p:txBody>
      </p:sp>
      <p:sp>
        <p:nvSpPr>
          <p:cNvPr id="2" name="Content Placeholder 1"/>
          <p:cNvSpPr>
            <a:spLocks noGrp="1"/>
          </p:cNvSpPr>
          <p:nvPr>
            <p:ph idx="1"/>
          </p:nvPr>
        </p:nvSpPr>
        <p:spPr/>
        <p:txBody>
          <a:bodyPr>
            <a:normAutofit/>
          </a:bodyPr>
          <a:lstStyle/>
          <a:p>
            <a:pPr marL="0" indent="0">
              <a:buNone/>
            </a:pPr>
            <a:r>
              <a:rPr lang="en-US" sz="2800" b="1" dirty="0"/>
              <a:t>In the CE Data Box on the paper renewal form, or online, you will be asked to enter the number of CE credits obtained during the renewal period.  This is where you will indicate the number of CE hours completed, to include the 2 hours of ethics.  Do not include any carry forward hours in this total.  If you obtained any of the CE hours after the June 30 expiration date of your permit, you will indicate those hours on a separate line.  Remember that you may not renew your permit until you have obtained all of your CE hours, to include any penalty hours assessed pursuant to </a:t>
            </a:r>
            <a:r>
              <a:rPr lang="en-US" sz="2800" b="1" dirty="0">
                <a:hlinkClick r:id="rId2"/>
              </a:rPr>
              <a:t>K.A.R. 74-4-7(f).</a:t>
            </a:r>
            <a:endParaRPr lang="en-US" sz="2800" b="1" dirty="0"/>
          </a:p>
          <a:p>
            <a:pPr marL="0" indent="0">
              <a:buNone/>
            </a:pPr>
            <a:endParaRPr lang="en-US" sz="2800" b="1" dirty="0"/>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64" y="631371"/>
            <a:ext cx="11108872" cy="1589314"/>
          </a:xfrm>
        </p:spPr>
        <p:txBody>
          <a:bodyPr>
            <a:noAutofit/>
          </a:bodyPr>
          <a:lstStyle/>
          <a:p>
            <a:pPr algn="ctr"/>
            <a:r>
              <a:rPr lang="en-US" sz="4000" b="1" dirty="0"/>
              <a:t>What about carry forward </a:t>
            </a:r>
            <a:br>
              <a:rPr lang="en-US" sz="4000" b="1" dirty="0"/>
            </a:br>
            <a:r>
              <a:rPr lang="en-US" sz="4000" b="1" dirty="0"/>
              <a:t>hours—are they allowed?</a:t>
            </a:r>
            <a:endParaRPr lang="en-US" sz="4000" dirty="0"/>
          </a:p>
        </p:txBody>
      </p:sp>
      <p:sp>
        <p:nvSpPr>
          <p:cNvPr id="2" name="Content Placeholder 1"/>
          <p:cNvSpPr>
            <a:spLocks noGrp="1"/>
          </p:cNvSpPr>
          <p:nvPr>
            <p:ph idx="1"/>
          </p:nvPr>
        </p:nvSpPr>
        <p:spPr>
          <a:xfrm>
            <a:off x="609600" y="2596787"/>
            <a:ext cx="10972800" cy="4389120"/>
          </a:xfrm>
        </p:spPr>
        <p:txBody>
          <a:bodyPr>
            <a:normAutofit/>
          </a:bodyPr>
          <a:lstStyle/>
          <a:p>
            <a:pPr marL="0" indent="0">
              <a:buNone/>
            </a:pPr>
            <a:r>
              <a:rPr lang="en-US" sz="4000" b="1" dirty="0"/>
              <a:t>Yes. Up to 20 hours of carry forward CE hours may be credited for the next renewal period.  Any carry forward hours from the previous renewal period will be reflected in the CE Data Box on the permit renewal form.</a:t>
            </a:r>
          </a:p>
        </p:txBody>
      </p:sp>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64" y="631371"/>
            <a:ext cx="11108872" cy="1589314"/>
          </a:xfrm>
        </p:spPr>
        <p:txBody>
          <a:bodyPr>
            <a:noAutofit/>
          </a:bodyPr>
          <a:lstStyle/>
          <a:p>
            <a:pPr algn="ctr"/>
            <a:r>
              <a:rPr lang="en-US" sz="4000" b="1" dirty="0"/>
              <a:t>What is the CE reporting period for my permit renewal?</a:t>
            </a:r>
            <a:r>
              <a:rPr lang="en-US" sz="4000" dirty="0"/>
              <a:t> </a:t>
            </a:r>
          </a:p>
        </p:txBody>
      </p:sp>
      <p:sp>
        <p:nvSpPr>
          <p:cNvPr id="2" name="Content Placeholder 1"/>
          <p:cNvSpPr>
            <a:spLocks noGrp="1"/>
          </p:cNvSpPr>
          <p:nvPr>
            <p:ph idx="1"/>
          </p:nvPr>
        </p:nvSpPr>
        <p:spPr>
          <a:xfrm>
            <a:off x="609600" y="2596787"/>
            <a:ext cx="10972800" cy="4389120"/>
          </a:xfrm>
        </p:spPr>
        <p:txBody>
          <a:bodyPr>
            <a:normAutofit/>
          </a:bodyPr>
          <a:lstStyle/>
          <a:p>
            <a:pPr marL="0" indent="0" algn="ctr">
              <a:buNone/>
            </a:pPr>
            <a:r>
              <a:rPr lang="en-US" sz="4400" b="1" dirty="0"/>
              <a:t>July 1 of the renewal year </a:t>
            </a:r>
          </a:p>
          <a:p>
            <a:pPr marL="0" indent="0" algn="ctr">
              <a:buNone/>
            </a:pPr>
            <a:r>
              <a:rPr lang="en-US" sz="4400" b="1" dirty="0"/>
              <a:t>to June 30 of the expiration year.</a:t>
            </a:r>
          </a:p>
        </p:txBody>
      </p:sp>
    </p:spTree>
    <p:extLst>
      <p:ext uri="{BB962C8B-B14F-4D97-AF65-F5344CB8AC3E}">
        <p14:creationId xmlns:p14="http://schemas.microsoft.com/office/powerpoint/2010/main" val="22197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64" y="631371"/>
            <a:ext cx="11108872" cy="1589314"/>
          </a:xfrm>
        </p:spPr>
        <p:txBody>
          <a:bodyPr>
            <a:noAutofit/>
          </a:bodyPr>
          <a:lstStyle/>
          <a:p>
            <a:pPr algn="ctr"/>
            <a:r>
              <a:rPr lang="en-US" sz="4400" b="1" dirty="0"/>
              <a:t>Does Kansas have specific CE requirements for accounting and attest?</a:t>
            </a:r>
            <a:endParaRPr lang="en-US" sz="4400" dirty="0"/>
          </a:p>
        </p:txBody>
      </p:sp>
      <p:sp>
        <p:nvSpPr>
          <p:cNvPr id="2" name="Content Placeholder 1"/>
          <p:cNvSpPr>
            <a:spLocks noGrp="1"/>
          </p:cNvSpPr>
          <p:nvPr>
            <p:ph idx="1"/>
          </p:nvPr>
        </p:nvSpPr>
        <p:spPr>
          <a:xfrm>
            <a:off x="609600" y="2956015"/>
            <a:ext cx="10972800" cy="4389120"/>
          </a:xfrm>
        </p:spPr>
        <p:txBody>
          <a:bodyPr>
            <a:normAutofit/>
          </a:bodyPr>
          <a:lstStyle/>
          <a:p>
            <a:pPr marL="0" indent="0">
              <a:buNone/>
            </a:pPr>
            <a:r>
              <a:rPr lang="en-US" sz="3600" b="1" dirty="0"/>
              <a:t>No. The only specific CE course requirement is 2 hours of ethics.  </a:t>
            </a:r>
          </a:p>
        </p:txBody>
      </p:sp>
    </p:spTree>
    <p:extLst>
      <p:ext uri="{BB962C8B-B14F-4D97-AF65-F5344CB8AC3E}">
        <p14:creationId xmlns:p14="http://schemas.microsoft.com/office/powerpoint/2010/main" val="330682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PERMIT RENEWAL (004)</Template>
  <TotalTime>0</TotalTime>
  <Words>1115</Words>
  <Application>Microsoft Office PowerPoint</Application>
  <PresentationFormat>Widescreen</PresentationFormat>
  <Paragraphs>42</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Century Gothic</vt:lpstr>
      <vt:lpstr>Palatino Linotype</vt:lpstr>
      <vt:lpstr>Wingdings 2</vt:lpstr>
      <vt:lpstr>Presentation on brainstorming</vt:lpstr>
      <vt:lpstr>PERMIT RENEWAL/CE AUDIT FAQS</vt:lpstr>
      <vt:lpstr>Applications for permits slated for renewal will be mailed to the permit holder by the Board on or around the first of June. Applicants may renew by paper or online; however, there are certain restrictions for online renewals. Those restrictions are included in the permit renewal instructions that accompany the application form or reflected online. Below are some FAQ’s that cover the requirements for permit renewals:</vt:lpstr>
      <vt:lpstr>What are the CE requirements to renew my permit? </vt:lpstr>
      <vt:lpstr>What are the CE requirements  to renew my permit? </vt:lpstr>
      <vt:lpstr>What happens if I do not obtain all of my required CE during the renewal period, or I haven’t taken an acceptable ethics course within the renewal period? </vt:lpstr>
      <vt:lpstr>How do I report my CE hours? </vt:lpstr>
      <vt:lpstr>What about carry forward  hours—are they allowed?</vt:lpstr>
      <vt:lpstr>What is the CE reporting period for my permit renewal? </vt:lpstr>
      <vt:lpstr>Does Kansas have specific CE requirements for accounting and attest?</vt:lpstr>
      <vt:lpstr>What are the requirements for  self-study and/or webinar  (group internet courses)? </vt:lpstr>
      <vt:lpstr>Is there a limit on the number of self-study  or webinar hours?</vt:lpstr>
      <vt:lpstr>What about instructor/preparation hours?  May they be claimed, and if so, how much? </vt:lpstr>
      <vt:lpstr>What about instructor/preparation hours?  May they be claimed, and if so, how much? </vt:lpstr>
      <vt:lpstr>What about personal development hours?  May they be claimed, and if so, how much? </vt:lpstr>
      <vt:lpstr>What if I am chosen for audit of my CE? </vt:lpstr>
      <vt:lpstr>What if I am chosen for audit of my CE? </vt:lpstr>
      <vt:lpstr>If you have any questions concerning your permit renewal, please contact the Board office.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PERMIT RENEWAL/CE AUDIT FAQS</dc:title>
  <dc:creator>Somers, Susan [KSBOA]</dc:creator>
  <cp:lastModifiedBy>Somers, Susan [KSBOA]</cp:lastModifiedBy>
  <cp:revision>1</cp:revision>
  <dcterms:created xsi:type="dcterms:W3CDTF">2019-04-03T15:37:59Z</dcterms:created>
  <dcterms:modified xsi:type="dcterms:W3CDTF">2019-04-03T15:38:43Z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